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57" r:id="rId3"/>
    <p:sldId id="261" r:id="rId4"/>
    <p:sldId id="265" r:id="rId5"/>
    <p:sldId id="266" r:id="rId6"/>
    <p:sldId id="258" r:id="rId7"/>
    <p:sldId id="276" r:id="rId8"/>
    <p:sldId id="267" r:id="rId9"/>
    <p:sldId id="268" r:id="rId10"/>
    <p:sldId id="263" r:id="rId11"/>
    <p:sldId id="269" r:id="rId12"/>
    <p:sldId id="270" r:id="rId13"/>
    <p:sldId id="272" r:id="rId14"/>
    <p:sldId id="271" r:id="rId15"/>
    <p:sldId id="273" r:id="rId16"/>
    <p:sldId id="274" r:id="rId17"/>
    <p:sldId id="259" r:id="rId18"/>
    <p:sldId id="275" r:id="rId19"/>
    <p:sldId id="262" r:id="rId20"/>
    <p:sldId id="264" r:id="rId21"/>
    <p:sldId id="260" r:id="rId22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2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2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97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5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epr.uai.cl/boletin/jja-2021-r13/" TargetMode="External"/><Relationship Id="rId2" Type="http://schemas.openxmlformats.org/officeDocument/2006/relationships/hyperlink" Target="https://rpub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7420E-49B2-45FC-B290-3096E7F14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406387"/>
            <a:ext cx="5351895" cy="223131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 and RStudio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65E03-8566-474F-AB1A-41FF92D34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" y="4087435"/>
            <a:ext cx="5743575" cy="14904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Martín Sielfeld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in Economics, Adolfo Ibáñez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 Markdown: The Definitive Guide">
            <a:extLst>
              <a:ext uri="{FF2B5EF4-FFF2-40B4-BE49-F238E27FC236}">
                <a16:creationId xmlns:a16="http://schemas.microsoft.com/office/drawing/2014/main" id="{3ABE5370-CE83-4F8A-A411-1353A26D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r="-4" b="-4"/>
          <a:stretch/>
        </p:blipFill>
        <p:spPr bwMode="auto">
          <a:xfrm>
            <a:off x="6858000" y="857242"/>
            <a:ext cx="4572000" cy="51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09" y="2998308"/>
            <a:ext cx="10401181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R+markdown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5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5694219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markup language for creating formatted text using a plain-text editor.</a:t>
            </a:r>
          </a:p>
          <a:p>
            <a:r>
              <a:rPr lang="en-US" b="0" dirty="0">
                <a:solidFill>
                  <a:schemeClr val="bg1"/>
                </a:solidFill>
              </a:rPr>
              <a:t>Has his </a:t>
            </a:r>
            <a:r>
              <a:rPr lang="en-US" dirty="0">
                <a:solidFill>
                  <a:schemeClr val="bg1"/>
                </a:solidFill>
              </a:rPr>
              <a:t>own standardized coding language.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Supports HTML.</a:t>
            </a:r>
          </a:p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dirty="0">
                <a:solidFill>
                  <a:schemeClr val="bg1"/>
                </a:solidFill>
              </a:rPr>
              <a:t>idely used in: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Blogging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Instant messaging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Online forums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Collaborative software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Readme files (GitHub)</a:t>
            </a:r>
          </a:p>
        </p:txBody>
      </p:sp>
      <p:pic>
        <p:nvPicPr>
          <p:cNvPr id="1026" name="Picture 2" descr="Markdown Syntax (And Developer&amp;#39;s Tunnel Vision) | Tom McFarlin">
            <a:extLst>
              <a:ext uri="{FF2B5EF4-FFF2-40B4-BE49-F238E27FC236}">
                <a16:creationId xmlns:a16="http://schemas.microsoft.com/office/drawing/2014/main" id="{9A87C854-3CBC-4FB6-9D8A-721BB9D0B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7622" r="5927" b="10467"/>
          <a:stretch/>
        </p:blipFill>
        <p:spPr bwMode="auto">
          <a:xfrm>
            <a:off x="6221790" y="2094783"/>
            <a:ext cx="5404153" cy="369146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53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4441682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RStudio support markdown files.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Has extra tools.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for Word, PDF, HTML and PowerPoint outputs (among others).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upload HTML files to websites (</a:t>
            </a:r>
            <a:r>
              <a:rPr lang="en-US" b="0" dirty="0">
                <a:solidFill>
                  <a:schemeClr val="bg1"/>
                </a:solidFill>
                <a:hlinkClick r:id="rId2"/>
              </a:rPr>
              <a:t>RPubs</a:t>
            </a:r>
            <a:r>
              <a:rPr lang="en-US" dirty="0">
                <a:solidFill>
                  <a:schemeClr val="bg1"/>
                </a:solidFill>
              </a:rPr>
              <a:t> or own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webpage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06EB4-2B4E-44F8-A7F9-527F62C3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8" y="2094783"/>
            <a:ext cx="3521169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D7B41-CE6C-442E-A3D5-1022E3E51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307" y="2094783"/>
            <a:ext cx="3221231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570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E2411C9-14D9-4401-93DF-99E0AE03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5" y="2029661"/>
            <a:ext cx="8580848" cy="27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YAML header (Yet another Markup Language):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Output type (word, HTML, PDF, among others)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Title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Author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Other parameters (these are the ones that allow us automatize)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endParaRPr lang="en-US" sz="1800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794680-3585-4C88-B202-26E60ABE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4172746"/>
            <a:ext cx="9429448" cy="18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932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Chunks of code</a:t>
            </a:r>
            <a:endParaRPr lang="en-US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Plots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Scripts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98BEC1-E8EF-43B3-AADF-54313C82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3856704"/>
            <a:ext cx="9429448" cy="7745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7ED8B4-00BB-4817-A960-BA11861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522198"/>
            <a:ext cx="9429448" cy="7479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23DAC2-D359-44C9-B3C3-8093CFDA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4700621"/>
            <a:ext cx="9429448" cy="7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Text: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Pictures and 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Links and  footnotes.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Code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1AB98A-3CDF-4157-9A30-0A4BAF16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4" y="3867500"/>
            <a:ext cx="9429448" cy="11330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D51001-F159-46CC-9085-1ED14D3D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086247"/>
            <a:ext cx="9429448" cy="14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24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93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personal experience with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Working with monthly-frequency data.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It was necessary to send a report of each region (6) to the researchers whiting a one-hour interval. 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Needed to prepare plots and tables for different topics each month.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Upload finished bulletins to webpage.</a:t>
            </a:r>
          </a:p>
        </p:txBody>
      </p:sp>
    </p:spTree>
    <p:extLst>
      <p:ext uri="{BB962C8B-B14F-4D97-AF65-F5344CB8AC3E}">
        <p14:creationId xmlns:p14="http://schemas.microsoft.com/office/powerpoint/2010/main" val="25270783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47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help you understand the code: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noProof="0" dirty="0"/>
                            <a:t>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2"/>
                          <a:stretch>
                            <a:fillRect l="-92274" t="-918033" r="-54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6231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What’s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R?</a:t>
            </a:r>
          </a:p>
        </p:txBody>
      </p:sp>
    </p:spTree>
    <p:extLst>
      <p:ext uri="{BB962C8B-B14F-4D97-AF65-F5344CB8AC3E}">
        <p14:creationId xmlns:p14="http://schemas.microsoft.com/office/powerpoint/2010/main" val="380572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All the data and codes are available in my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account.</a:t>
            </a:r>
          </a:p>
          <a:p>
            <a:r>
              <a:rPr lang="en-US" dirty="0" err="1">
                <a:solidFill>
                  <a:schemeClr val="bg1"/>
                </a:solidFill>
              </a:rPr>
              <a:t>R_workshops</a:t>
            </a:r>
            <a:r>
              <a:rPr lang="en-US" dirty="0">
                <a:solidFill>
                  <a:schemeClr val="bg1"/>
                </a:solidFill>
              </a:rPr>
              <a:t> &gt; 001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01: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not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02: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Labor data: folders with datasets of the Chilean labor market (monthly frequency).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Scripts for bulletin: scripts to use in example 02.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bg1"/>
                </a:solidFill>
              </a:rPr>
              <a:t>Reference_docx</a:t>
            </a:r>
            <a:r>
              <a:rPr lang="en-US" b="0" dirty="0">
                <a:solidFill>
                  <a:schemeClr val="bg1"/>
                </a:solidFill>
              </a:rPr>
              <a:t>: reference document to use in example 02 for the Word output.</a:t>
            </a:r>
          </a:p>
        </p:txBody>
      </p:sp>
    </p:spTree>
    <p:extLst>
      <p:ext uri="{BB962C8B-B14F-4D97-AF65-F5344CB8AC3E}">
        <p14:creationId xmlns:p14="http://schemas.microsoft.com/office/powerpoint/2010/main" val="26079814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tool: shiny app</a:t>
            </a:r>
          </a:p>
        </p:txBody>
      </p:sp>
    </p:spTree>
    <p:extLst>
      <p:ext uri="{BB962C8B-B14F-4D97-AF65-F5344CB8AC3E}">
        <p14:creationId xmlns:p14="http://schemas.microsoft.com/office/powerpoint/2010/main" val="8197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language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6303819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Fre</a:t>
            </a:r>
            <a:r>
              <a:rPr lang="en-US" dirty="0">
                <a:solidFill>
                  <a:schemeClr val="bg1"/>
                </a:solidFill>
              </a:rPr>
              <a:t>e software environment for statistical computing and graphics.</a:t>
            </a:r>
          </a:p>
          <a:p>
            <a:r>
              <a:rPr lang="en-US" b="0" dirty="0">
                <a:solidFill>
                  <a:schemeClr val="bg1"/>
                </a:solidFill>
              </a:rPr>
              <a:t>Used worldwide, such as Python, Stata, SQL, among others.</a:t>
            </a:r>
          </a:p>
          <a:p>
            <a:r>
              <a:rPr lang="en-US" b="0" dirty="0">
                <a:solidFill>
                  <a:schemeClr val="bg1"/>
                </a:solidFill>
              </a:rPr>
              <a:t>Works on Windows, Mac or Linux. </a:t>
            </a:r>
          </a:p>
          <a:p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, a free integrated development environment (IDE) to help you work in R.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tools and packages.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ED0D4F-34D0-4FBE-AF96-3969FFBA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79" y="1951046"/>
            <a:ext cx="4276884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0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packages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869710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cleaning, manipulation and merging (</a:t>
            </a:r>
            <a:r>
              <a:rPr lang="en-US" i="1" dirty="0" err="1">
                <a:solidFill>
                  <a:schemeClr val="bg1"/>
                </a:solidFill>
              </a:rPr>
              <a:t>data.table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dplyr</a:t>
            </a:r>
            <a:r>
              <a:rPr lang="en-US" i="1" dirty="0">
                <a:solidFill>
                  <a:schemeClr val="bg1"/>
                </a:solidFill>
              </a:rPr>
              <a:t>, broom, </a:t>
            </a:r>
            <a:r>
              <a:rPr lang="en-US" i="1" dirty="0" err="1">
                <a:solidFill>
                  <a:schemeClr val="bg1"/>
                </a:solidFill>
              </a:rPr>
              <a:t>tidyr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</a:rPr>
              <a:t>Statistic and regression analysis (</a:t>
            </a:r>
            <a:r>
              <a:rPr lang="en-US" b="0" i="1" dirty="0" err="1">
                <a:solidFill>
                  <a:schemeClr val="bg1"/>
                </a:solidFill>
              </a:rPr>
              <a:t>fixest</a:t>
            </a:r>
            <a:r>
              <a:rPr lang="en-US" b="0" i="1" dirty="0">
                <a:solidFill>
                  <a:schemeClr val="bg1"/>
                </a:solidFill>
              </a:rPr>
              <a:t>, forecast, </a:t>
            </a:r>
            <a:r>
              <a:rPr lang="en-US" b="0" i="1" dirty="0" err="1">
                <a:solidFill>
                  <a:schemeClr val="bg1"/>
                </a:solidFill>
              </a:rPr>
              <a:t>mlogit</a:t>
            </a:r>
            <a:r>
              <a:rPr lang="en-US" b="0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Classification (</a:t>
            </a:r>
            <a:r>
              <a:rPr lang="en-US" i="1" dirty="0">
                <a:solidFill>
                  <a:schemeClr val="bg1"/>
                </a:solidFill>
              </a:rPr>
              <a:t>caret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="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Web scrapping (</a:t>
            </a:r>
            <a:r>
              <a:rPr lang="en-US" i="1" dirty="0" err="1">
                <a:solidFill>
                  <a:schemeClr val="bg1"/>
                </a:solidFill>
              </a:rPr>
              <a:t>rvest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rcrawler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b="0" dirty="0">
                <a:solidFill>
                  <a:schemeClr val="bg1"/>
                </a:solidFill>
              </a:rPr>
              <a:t>Blo</a:t>
            </a:r>
            <a:r>
              <a:rPr lang="en-US" dirty="0">
                <a:solidFill>
                  <a:schemeClr val="bg1"/>
                </a:solidFill>
              </a:rPr>
              <a:t>g and app design (</a:t>
            </a:r>
            <a:r>
              <a:rPr lang="en-US" i="1" dirty="0" err="1">
                <a:solidFill>
                  <a:schemeClr val="bg1"/>
                </a:solidFill>
              </a:rPr>
              <a:t>blogdown</a:t>
            </a:r>
            <a:r>
              <a:rPr lang="en-US" i="1" dirty="0">
                <a:solidFill>
                  <a:schemeClr val="bg1"/>
                </a:solidFill>
              </a:rPr>
              <a:t>, Shiny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Creation of Word, PowerPoint and Excel files (</a:t>
            </a:r>
            <a:r>
              <a:rPr lang="en-US" i="1" dirty="0" err="1">
                <a:solidFill>
                  <a:schemeClr val="bg1"/>
                </a:solidFill>
              </a:rPr>
              <a:t>rmarkdown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r>
              <a:rPr lang="en-US" dirty="0" err="1">
                <a:solidFill>
                  <a:schemeClr val="bg1"/>
                </a:solidFill>
              </a:rPr>
              <a:t>Ploting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>
                <a:solidFill>
                  <a:schemeClr val="bg1"/>
                </a:solidFill>
              </a:rPr>
              <a:t>ggplot2, </a:t>
            </a:r>
            <a:r>
              <a:rPr lang="en-US" i="1" dirty="0" err="1">
                <a:solidFill>
                  <a:schemeClr val="bg1"/>
                </a:solidFill>
              </a:rPr>
              <a:t>plotly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gapminder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highcharter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Ten random useful things in R that you might not know about - KDnuggets">
            <a:extLst>
              <a:ext uri="{FF2B5EF4-FFF2-40B4-BE49-F238E27FC236}">
                <a16:creationId xmlns:a16="http://schemas.microsoft.com/office/drawing/2014/main" id="{2F5013C3-6730-4900-AA8F-0F448AF7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2" y="1951046"/>
            <a:ext cx="5598271" cy="32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5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using r</a:t>
            </a:r>
          </a:p>
        </p:txBody>
      </p:sp>
      <p:pic>
        <p:nvPicPr>
          <p:cNvPr id="3076" name="Picture 4" descr="Forecasting the next decade in the stock market using time series models | R -bloggers">
            <a:extLst>
              <a:ext uri="{FF2B5EF4-FFF2-40B4-BE49-F238E27FC236}">
                <a16:creationId xmlns:a16="http://schemas.microsoft.com/office/drawing/2014/main" id="{08B9E016-6B10-465A-BD74-294396EC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1321113"/>
            <a:ext cx="3346801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patial Visualization with R and ggmap |">
            <a:extLst>
              <a:ext uri="{FF2B5EF4-FFF2-40B4-BE49-F238E27FC236}">
                <a16:creationId xmlns:a16="http://schemas.microsoft.com/office/drawing/2014/main" id="{9E37D80B-8C2E-4A29-9723-ADC3987B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3998554"/>
            <a:ext cx="334680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riginlab GraphGallery">
            <a:extLst>
              <a:ext uri="{FF2B5EF4-FFF2-40B4-BE49-F238E27FC236}">
                <a16:creationId xmlns:a16="http://schemas.microsoft.com/office/drawing/2014/main" id="{F3A11E6D-61DD-45A2-ABE3-A9EAD842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1321113"/>
            <a:ext cx="3346802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plex regression plot in R - Cross Validated">
            <a:extLst>
              <a:ext uri="{FF2B5EF4-FFF2-40B4-BE49-F238E27FC236}">
                <a16:creationId xmlns:a16="http://schemas.microsoft.com/office/drawing/2014/main" id="{F856B91F-BEF1-467C-887D-CDC0BFEE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5" y="3875645"/>
            <a:ext cx="3346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nteractive Network Visualization with R | R-bloggers">
            <a:extLst>
              <a:ext uri="{FF2B5EF4-FFF2-40B4-BE49-F238E27FC236}">
                <a16:creationId xmlns:a16="http://schemas.microsoft.com/office/drawing/2014/main" id="{1BF663AB-0DA4-4259-A90C-9B7E68A2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58" y="1321113"/>
            <a:ext cx="309827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he application of chord diagrams in examining Canvas course engagements |  Analytics in Instructional Design">
            <a:extLst>
              <a:ext uri="{FF2B5EF4-FFF2-40B4-BE49-F238E27FC236}">
                <a16:creationId xmlns:a16="http://schemas.microsoft.com/office/drawing/2014/main" id="{277A368C-8A3A-4C79-896D-82564264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48" y="3875645"/>
            <a:ext cx="309827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0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</a:t>
            </a:r>
          </a:p>
        </p:txBody>
      </p:sp>
    </p:spTree>
    <p:extLst>
      <p:ext uri="{BB962C8B-B14F-4D97-AF65-F5344CB8AC3E}">
        <p14:creationId xmlns:p14="http://schemas.microsoft.com/office/powerpoint/2010/main" val="206666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automatize my work?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11388436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Reduce time on meaningless things (coding).</a:t>
            </a:r>
          </a:p>
          <a:p>
            <a:r>
              <a:rPr lang="en-US" b="0" dirty="0">
                <a:solidFill>
                  <a:schemeClr val="bg1"/>
                </a:solidFill>
              </a:rPr>
              <a:t>Work is reproducible.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create files for many years/groups in minutes.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Requirements: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Frequent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Standardized (or almost) format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Large amounts of data</a:t>
            </a:r>
          </a:p>
          <a:p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0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kumimoji="0" lang="en-US" sz="4000" b="1" i="0" u="none" strike="noStrike" kern="1200" cap="all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can we automate?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831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Plots: do you use the same plots for each report?</a:t>
            </a:r>
          </a:p>
          <a:p>
            <a:r>
              <a:rPr lang="en-US" dirty="0">
                <a:solidFill>
                  <a:schemeClr val="bg1"/>
                </a:solidFill>
              </a:rPr>
              <a:t>Tables: do these tables include the same information in each report? </a:t>
            </a:r>
          </a:p>
          <a:p>
            <a:r>
              <a:rPr lang="en-US" dirty="0">
                <a:solidFill>
                  <a:schemeClr val="bg1"/>
                </a:solidFill>
              </a:rPr>
              <a:t>Text: does a part of a text follow a pattern? (numbers, words) 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rgbClr val="FF0000"/>
                </a:solidFill>
              </a:rPr>
              <a:t>There are </a:t>
            </a:r>
            <a:r>
              <a:rPr lang="en-US" sz="1800" i="1" dirty="0">
                <a:solidFill>
                  <a:srgbClr val="7030A0"/>
                </a:solidFill>
              </a:rPr>
              <a:t>7,073,193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workers in </a:t>
            </a:r>
            <a:r>
              <a:rPr lang="en-US" sz="1800" i="1" dirty="0">
                <a:solidFill>
                  <a:srgbClr val="7030A0"/>
                </a:solidFill>
              </a:rPr>
              <a:t>April-2021</a:t>
            </a:r>
            <a:r>
              <a:rPr lang="en-US" sz="1800" i="1" dirty="0">
                <a:solidFill>
                  <a:schemeClr val="bg1"/>
                </a:solidFill>
              </a:rPr>
              <a:t>, </a:t>
            </a:r>
            <a:r>
              <a:rPr lang="en-US" sz="1800" i="1" dirty="0">
                <a:solidFill>
                  <a:srgbClr val="7030A0"/>
                </a:solidFill>
              </a:rPr>
              <a:t>1,893,345 less </a:t>
            </a:r>
            <a:r>
              <a:rPr lang="en-US" sz="1800" i="1" dirty="0">
                <a:solidFill>
                  <a:srgbClr val="FF0000"/>
                </a:solidFill>
              </a:rPr>
              <a:t>than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7030A0"/>
                </a:solidFill>
              </a:rPr>
              <a:t>April-2019</a:t>
            </a:r>
            <a:r>
              <a:rPr lang="en-US" sz="1800" i="1" dirty="0">
                <a:solidFill>
                  <a:schemeClr val="bg1"/>
                </a:solidFill>
              </a:rPr>
              <a:t>. </a:t>
            </a:r>
            <a:r>
              <a:rPr lang="en-US" sz="1800" i="1" dirty="0">
                <a:solidFill>
                  <a:srgbClr val="FF0000"/>
                </a:solidFill>
              </a:rPr>
              <a:t>The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7030A0"/>
                </a:solidFill>
              </a:rPr>
              <a:t>decrease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in workers was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92D050"/>
                </a:solidFill>
              </a:rPr>
              <a:t>the result of prolonged lockdowns.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FF0000"/>
                </a:solidFill>
              </a:rPr>
              <a:t>Standardized text (does not change over time or group)</a:t>
            </a:r>
            <a:endParaRPr lang="en-US" sz="1800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7030A0"/>
                </a:solidFill>
              </a:rPr>
              <a:t>Automatized text (does change over time or group)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92D050"/>
                </a:solidFill>
              </a:rPr>
              <a:t>Context (not always the same, so is not possible to automate it)</a:t>
            </a:r>
          </a:p>
        </p:txBody>
      </p:sp>
    </p:spTree>
    <p:extLst>
      <p:ext uri="{BB962C8B-B14F-4D97-AF65-F5344CB8AC3E}">
        <p14:creationId xmlns:p14="http://schemas.microsoft.com/office/powerpoint/2010/main" val="4174674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597044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It’s always a good idea to automatize a process?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No</a:t>
            </a:r>
          </a:p>
          <a:p>
            <a:r>
              <a:rPr lang="en-US" b="0" dirty="0">
                <a:solidFill>
                  <a:schemeClr val="bg1"/>
                </a:solidFill>
              </a:rPr>
              <a:t>Learn about the tools you’re going to use (packages, program).</a:t>
            </a:r>
          </a:p>
          <a:p>
            <a:r>
              <a:rPr lang="en-US" dirty="0">
                <a:solidFill>
                  <a:schemeClr val="bg1"/>
                </a:solidFill>
              </a:rPr>
              <a:t>Learn about the data.</a:t>
            </a:r>
          </a:p>
          <a:p>
            <a:r>
              <a:rPr lang="en-US" b="0" dirty="0">
                <a:solidFill>
                  <a:schemeClr val="bg1"/>
                </a:solidFill>
              </a:rPr>
              <a:t>Does the long-term benefits justify all the initial work?</a:t>
            </a:r>
          </a:p>
          <a:p>
            <a:r>
              <a:rPr lang="en-US" dirty="0">
                <a:solidFill>
                  <a:schemeClr val="bg1"/>
                </a:solidFill>
              </a:rPr>
              <a:t>Is all the work automatable?</a:t>
            </a:r>
            <a:endParaRPr lang="en-US" b="0" dirty="0">
              <a:solidFill>
                <a:schemeClr val="bg1"/>
              </a:solidFill>
            </a:endParaRPr>
          </a:p>
          <a:p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583037-6357-4CE1-BA22-18BD6D7F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76" y="1625598"/>
            <a:ext cx="5703461" cy="49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9515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839</Words>
  <Application>Microsoft Office PowerPoint</Application>
  <PresentationFormat>Panorámica</PresentationFormat>
  <Paragraphs>128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Cambria Math</vt:lpstr>
      <vt:lpstr>Times New Roman</vt:lpstr>
      <vt:lpstr>Trade Gothic Next Cond</vt:lpstr>
      <vt:lpstr>Trade Gothic Next Light</vt:lpstr>
      <vt:lpstr>Wingdings</vt:lpstr>
      <vt:lpstr>PortalVTI</vt:lpstr>
      <vt:lpstr>Automated reports using R and RStudio</vt:lpstr>
      <vt:lpstr>¿What’s R?</vt:lpstr>
      <vt:lpstr>R language</vt:lpstr>
      <vt:lpstr>R packages</vt:lpstr>
      <vt:lpstr>Visualization using r</vt:lpstr>
      <vt:lpstr>Automated reports</vt:lpstr>
      <vt:lpstr>Why automatize my work?</vt:lpstr>
      <vt:lpstr>What can we automate?</vt:lpstr>
      <vt:lpstr>The process</vt:lpstr>
      <vt:lpstr>R+markdown… rmarkdown</vt:lpstr>
      <vt:lpstr>markdown</vt:lpstr>
      <vt:lpstr>Rmarkdown</vt:lpstr>
      <vt:lpstr>Rmarkdown</vt:lpstr>
      <vt:lpstr>Structure</vt:lpstr>
      <vt:lpstr>Structure</vt:lpstr>
      <vt:lpstr>Structure</vt:lpstr>
      <vt:lpstr>Example</vt:lpstr>
      <vt:lpstr>Labor bulletin</vt:lpstr>
      <vt:lpstr>Labor bulletin</vt:lpstr>
      <vt:lpstr>Folders</vt:lpstr>
      <vt:lpstr>Another tool: shiny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automation using R</dc:title>
  <dc:creator>MARTIN SIELFELD O'RYAN</dc:creator>
  <cp:lastModifiedBy>MARTIN SIELFELD O'RYAN</cp:lastModifiedBy>
  <cp:revision>102</cp:revision>
  <dcterms:created xsi:type="dcterms:W3CDTF">2021-10-11T14:06:39Z</dcterms:created>
  <dcterms:modified xsi:type="dcterms:W3CDTF">2021-10-23T20:39:42Z</dcterms:modified>
</cp:coreProperties>
</file>